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5" r:id="rId1"/>
    <p:sldMasterId id="2147484903" r:id="rId2"/>
    <p:sldMasterId id="2147484933" r:id="rId3"/>
    <p:sldMasterId id="2147484951" r:id="rId4"/>
  </p:sldMasterIdLst>
  <p:notesMasterIdLst>
    <p:notesMasterId r:id="rId35"/>
  </p:notesMasterIdLst>
  <p:handoutMasterIdLst>
    <p:handoutMasterId r:id="rId36"/>
  </p:handoutMasterIdLst>
  <p:sldIdLst>
    <p:sldId id="481" r:id="rId5"/>
    <p:sldId id="449" r:id="rId6"/>
    <p:sldId id="483" r:id="rId7"/>
    <p:sldId id="462" r:id="rId8"/>
    <p:sldId id="492" r:id="rId9"/>
    <p:sldId id="493" r:id="rId10"/>
    <p:sldId id="463" r:id="rId11"/>
    <p:sldId id="486" r:id="rId12"/>
    <p:sldId id="484" r:id="rId13"/>
    <p:sldId id="485" r:id="rId14"/>
    <p:sldId id="466" r:id="rId15"/>
    <p:sldId id="457" r:id="rId16"/>
    <p:sldId id="473" r:id="rId17"/>
    <p:sldId id="487" r:id="rId18"/>
    <p:sldId id="482" r:id="rId19"/>
    <p:sldId id="489" r:id="rId20"/>
    <p:sldId id="488" r:id="rId21"/>
    <p:sldId id="490" r:id="rId22"/>
    <p:sldId id="491" r:id="rId23"/>
    <p:sldId id="470" r:id="rId24"/>
    <p:sldId id="474" r:id="rId25"/>
    <p:sldId id="475" r:id="rId26"/>
    <p:sldId id="477" r:id="rId27"/>
    <p:sldId id="451" r:id="rId28"/>
    <p:sldId id="453" r:id="rId29"/>
    <p:sldId id="465" r:id="rId30"/>
    <p:sldId id="478" r:id="rId31"/>
    <p:sldId id="480" r:id="rId32"/>
    <p:sldId id="372" r:id="rId33"/>
    <p:sldId id="472" r:id="rId34"/>
  </p:sldIdLst>
  <p:sldSz cx="12192000" cy="6858000"/>
  <p:notesSz cx="7315200" cy="96012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d Nedeni" id="{5CD75F5C-0BF4-4DA6-8B3B-1DBD87A818D1}">
          <p14:sldIdLst>
            <p14:sldId id="481"/>
            <p14:sldId id="449"/>
            <p14:sldId id="483"/>
            <p14:sldId id="462"/>
            <p14:sldId id="492"/>
            <p14:sldId id="493"/>
            <p14:sldId id="463"/>
            <p14:sldId id="486"/>
            <p14:sldId id="484"/>
            <p14:sldId id="485"/>
            <p14:sldId id="466"/>
            <p14:sldId id="457"/>
            <p14:sldId id="473"/>
            <p14:sldId id="487"/>
            <p14:sldId id="482"/>
            <p14:sldId id="489"/>
            <p14:sldId id="488"/>
            <p14:sldId id="490"/>
            <p14:sldId id="491"/>
            <p14:sldId id="470"/>
            <p14:sldId id="474"/>
            <p14:sldId id="475"/>
            <p14:sldId id="477"/>
            <p14:sldId id="451"/>
            <p14:sldId id="453"/>
            <p14:sldId id="465"/>
            <p14:sldId id="478"/>
            <p14:sldId id="480"/>
            <p14:sldId id="372"/>
            <p14:sldId id="47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A6B7EA-83EA-463A-8E2E-B3C047346AAB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0F9434-C04B-45C8-85A6-BC668D2D54B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43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A3F857-9BF6-40D7-AB4A-65515ED627A1}" type="datetimeFigureOut">
              <a:rPr lang="tr-TR" smtClean="0"/>
              <a:t>06.01.2021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BAAC11-BF3A-423D-8D26-2B136ECCE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334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AC11-BF3A-423D-8D26-2B136ECCE8C5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AC11-BF3A-423D-8D26-2B136ECCE8C5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AC11-BF3A-423D-8D26-2B136ECCE8C5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AC11-BF3A-423D-8D26-2B136ECCE8C5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5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AAC11-BF3A-423D-8D26-2B136ECCE8C5}" type="slidenum">
              <a:rPr lang="tr-TR" smtClean="0">
                <a:solidFill>
                  <a:prstClr val="black"/>
                </a:solidFill>
              </a:rPr>
              <a:pPr/>
              <a:t>30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F02508F-17C9-4E4B-997A-C34ABC16C718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98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B49-2F0A-4C82-A7A3-F041AF7556B2}" type="datetime1">
              <a:rPr lang="tr-TR" smtClean="0"/>
              <a:t>06.01.2021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25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EBD-7FB3-4787-BCA1-E0FEF459A6E0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58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E12-F1E4-408C-855C-AF9BFBA0B7E2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19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D77D-79EE-440B-9B02-F76F29DBB821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57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806-6D87-4951-B169-7440A44FC8F5}" type="datetime1">
              <a:rPr lang="tr-TR" smtClean="0"/>
              <a:t>06.01.2021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46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880E-AB34-40A8-830A-6BE23223A360}" type="datetime1">
              <a:rPr lang="tr-TR" smtClean="0"/>
              <a:t>06.01.2021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40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C42ED1-9579-4A2A-8D33-2D3588529709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02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CF8F68-864C-4642-96D3-89F52A75E0FD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96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619F368-0E66-46CF-9407-9CC92104CC32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6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1F65E00-89D2-4419-A7BC-DD8F0B1AF880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7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DE2E-FE8D-48D7-ACA0-2ECE617AD78B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60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4ECB39C-D4F3-4B39-89D8-AFC6B512C8C7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FC77E6-1B12-48FE-A21D-5F11DAEE827F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14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FD145D-F7B9-47CE-A355-179AF51796CE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9B68CD3-4A97-4B7D-A0B8-6547A4D1D9AF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DC89893-D5B5-47FF-85E5-D8A4F68F7D04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39431A-4378-438D-BEAD-FCB7821F2455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0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C7DFED5-C39C-4C1D-857D-FB35C642A679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E0D46B-0EC0-49A5-B04C-6761D53D5E22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1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AE00D5B-9165-486B-9F05-99D1C3BB92D8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49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F02508F-17C9-4E4B-997A-C34ABC16C718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06.01.2021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5DB-AE15-47FA-9D38-AE08ACBA7F27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95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DE2E-FE8D-48D7-ACA0-2ECE617AD78B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8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5DB-AE15-47FA-9D38-AE08ACBA7F27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4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812D-67B0-4B10-BAB2-D72D2B91F53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6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5578-D314-4D34-B1DF-831B47A04EF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6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5B03-4F9F-49CB-8D26-A92D90A900B9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72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2AD7-5180-46BD-A83D-92087AF4F91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80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1AA-EAD8-41F2-BACA-93C720BC875D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65D5-47FC-48D5-9EB9-8339FACC2C0F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31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B49-2F0A-4C82-A7A3-F041AF7556B2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94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EBD-7FB3-4787-BCA1-E0FEF459A6E0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812D-67B0-4B10-BAB2-D72D2B91F535}" type="datetime1">
              <a:rPr lang="tr-TR" smtClean="0"/>
              <a:t>06.01.2021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517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E12-F1E4-408C-855C-AF9BFBA0B7E2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9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D77D-79EE-440B-9B02-F76F29DBB821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1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806-6D87-4951-B169-7440A44FC8F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54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880E-AB34-40A8-830A-6BE23223A360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C42ED1-9579-4A2A-8D33-2D3588529709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61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CF8F68-864C-4642-96D3-89F52A75E0FD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8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F02508F-17C9-4E4B-997A-C34ABC16C718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06.01.2021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DE2E-FE8D-48D7-ACA0-2ECE617AD78B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45DB-AE15-47FA-9D38-AE08ACBA7F27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43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812D-67B0-4B10-BAB2-D72D2B91F53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5578-D314-4D34-B1DF-831B47A04EF5}" type="datetime1">
              <a:rPr lang="tr-TR" smtClean="0"/>
              <a:t>06.01.2021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297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5578-D314-4D34-B1DF-831B47A04EF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8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5B03-4F9F-49CB-8D26-A92D90A900B9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48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2AD7-5180-46BD-A83D-92087AF4F91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9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1AA-EAD8-41F2-BACA-93C720BC875D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4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65D5-47FC-48D5-9EB9-8339FACC2C0F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61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BB49-2F0A-4C82-A7A3-F041AF7556B2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0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EBD-7FB3-4787-BCA1-E0FEF459A6E0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7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2E12-F1E4-408C-855C-AF9BFBA0B7E2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74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D77D-79EE-440B-9B02-F76F29DBB821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70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806-6D87-4951-B169-7440A44FC8F5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5B03-4F9F-49CB-8D26-A92D90A900B9}" type="datetime1">
              <a:rPr lang="tr-TR" smtClean="0"/>
              <a:t>06.01.2021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24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880E-AB34-40A8-830A-6BE23223A360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87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FC42ED1-9579-4A2A-8D33-2D3588529709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89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CF8F68-864C-4642-96D3-89F52A75E0FD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6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2AD7-5180-46BD-A83D-92087AF4F915}" type="datetime1">
              <a:rPr lang="tr-TR" smtClean="0"/>
              <a:t>06.01.2021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23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1AA-EAD8-41F2-BACA-93C720BC875D}" type="datetime1">
              <a:rPr lang="tr-TR" smtClean="0"/>
              <a:t>06.01.2021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94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65D5-47FC-48D5-9EB9-8339FACC2C0F}" type="datetime1">
              <a:rPr lang="tr-TR" smtClean="0"/>
              <a:t>06.01.2021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95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02A6B7-63BD-4432-BA45-08DD2A199CF1}" type="datetime1">
              <a:rPr lang="tr-TR" smtClean="0"/>
              <a:t>06.01.2021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01DB45-A28C-4571-9EDC-D74D1E7E25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1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  <p:sldLayoutId id="2147484897" r:id="rId12"/>
    <p:sldLayoutId id="2147484898" r:id="rId13"/>
    <p:sldLayoutId id="2147484899" r:id="rId14"/>
    <p:sldLayoutId id="2147484900" r:id="rId15"/>
    <p:sldLayoutId id="2147484901" r:id="rId16"/>
    <p:sldLayoutId id="21474849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fld id="{7E00ADEB-2FAF-4E09-9C07-3DD8B1C84CA6}" type="datetime1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06.01.2021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4D148A-26A9-4660-8D97-D1EC1AE3A37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9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02A6B7-63BD-4432-BA45-08DD2A199CF1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946" r:id="rId13"/>
    <p:sldLayoutId id="2147484947" r:id="rId14"/>
    <p:sldLayoutId id="2147484948" r:id="rId15"/>
    <p:sldLayoutId id="2147484949" r:id="rId16"/>
    <p:sldLayoutId id="21474849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02A6B7-63BD-4432-BA45-08DD2A199CF1}" type="datetime1">
              <a:rPr lang="tr-TR" smtClean="0">
                <a:solidFill>
                  <a:srgbClr val="B31166"/>
                </a:solidFill>
              </a:rPr>
              <a:pPr/>
              <a:t>06.01.2021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01DB45-A28C-4571-9EDC-D74D1E7E2564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m.com.tr/kuyeb/pdf/tr/0f26231704b7339c975027b31bd9adf4lirtr.pdf" TargetMode="External"/><Relationship Id="rId2" Type="http://schemas.openxmlformats.org/officeDocument/2006/relationships/hyperlink" Target="http://link.springer.com/article/10.1007/s11192-013-1137-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bitak.gov.tr/tr/destekler/akademik/ulusal-destek-programlari/1001/icerik-basvuru-formlari" TargetMode="External"/><Relationship Id="rId4" Type="http://schemas.openxmlformats.org/officeDocument/2006/relationships/hyperlink" Target="http://bote.cukurova.edu.tr/efdergi/index.php/efdergi/article/view/V42N1S10/V42_N1_0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bitak.gov.tr/ardeb-kaynak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12155" y="2768600"/>
            <a:ext cx="9412896" cy="3057434"/>
          </a:xfrm>
        </p:spPr>
        <p:txBody>
          <a:bodyPr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</a:t>
            </a:r>
            <a:r>
              <a:rPr lang="tr-TR" sz="2400" b="1" dirty="0" smtClean="0">
                <a:solidFill>
                  <a:schemeClr val="tx1"/>
                </a:solidFill>
              </a:rPr>
              <a:t>TATÜRK ÜNİVERSİTESİ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/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>PROJE GELİŞTİRME VE KOORDİNASYON OFİSİ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46349" y="811123"/>
            <a:ext cx="5276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tr-TR" sz="3600" b="1" dirty="0">
                <a:solidFill>
                  <a:srgbClr val="EBEBEB"/>
                </a:solidFill>
                <a:ea typeface="+mj-ea"/>
                <a:cs typeface="+mj-cs"/>
              </a:rPr>
              <a:t>PROJE </a:t>
            </a:r>
            <a:r>
              <a:rPr lang="tr-TR" sz="3600" b="1" dirty="0" smtClean="0">
                <a:solidFill>
                  <a:srgbClr val="EBEBEB"/>
                </a:solidFill>
                <a:ea typeface="+mj-ea"/>
                <a:cs typeface="+mj-cs"/>
              </a:rPr>
              <a:t>YAZIMI</a:t>
            </a:r>
            <a:endParaRPr lang="tr-TR" sz="3600" b="1" dirty="0">
              <a:solidFill>
                <a:srgbClr val="EBEBEB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64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6127" y="2006602"/>
            <a:ext cx="4946073" cy="435133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Kapsam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Problemler</a:t>
            </a:r>
          </a:p>
          <a:p>
            <a:pPr marL="0" indent="0">
              <a:buNone/>
            </a:pPr>
            <a:endParaRPr lang="tr-T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Literatür özeti</a:t>
            </a:r>
            <a:endParaRPr lang="tr-T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ağ Ayraç 3"/>
          <p:cNvSpPr/>
          <p:nvPr/>
        </p:nvSpPr>
        <p:spPr>
          <a:xfrm>
            <a:off x="4729225" y="2374900"/>
            <a:ext cx="45719" cy="952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Ayraç 4"/>
          <p:cNvSpPr/>
          <p:nvPr/>
        </p:nvSpPr>
        <p:spPr>
          <a:xfrm>
            <a:off x="4741670" y="3968750"/>
            <a:ext cx="1173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5168900" y="2362200"/>
            <a:ext cx="1752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Yöntem</a:t>
            </a:r>
          </a:p>
          <a:p>
            <a:r>
              <a:rPr lang="tr-T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İş paketleri</a:t>
            </a:r>
            <a:endParaRPr lang="tr-TR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tr-T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Amaç</a:t>
            </a:r>
            <a:endParaRPr lang="tr-TR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080000" y="3962400"/>
            <a:ext cx="20701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/>
              <a:t>  </a:t>
            </a:r>
            <a:r>
              <a:rPr lang="tr-TR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Özgün değer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 bwMode="gray">
          <a:xfrm>
            <a:off x="825500" y="685800"/>
            <a:ext cx="10452100" cy="952500"/>
          </a:xfrm>
          <a:prstGeom prst="rect">
            <a:avLst/>
          </a:prstGeom>
          <a:solidFill>
            <a:srgbClr val="6600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 Başlıktaki Bilgilerin Projenin Diğer Kısımları İle İlişkisi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Araştırma </a:t>
            </a:r>
            <a:r>
              <a:rPr lang="tr-TR" sz="2800" b="1" dirty="0">
                <a:solidFill>
                  <a:schemeClr val="bg1"/>
                </a:solidFill>
              </a:rPr>
              <a:t>K</a:t>
            </a:r>
            <a:r>
              <a:rPr lang="tr-TR" sz="2800" b="1" dirty="0" smtClean="0">
                <a:solidFill>
                  <a:schemeClr val="bg1"/>
                </a:solidFill>
              </a:rPr>
              <a:t>onusu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716246" cy="341630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sz="2000" b="1" dirty="0" smtClean="0">
                <a:solidFill>
                  <a:schemeClr val="tx1"/>
                </a:solidFill>
              </a:rPr>
              <a:t>Araştırmacının ilgi alanı</a:t>
            </a:r>
          </a:p>
          <a:p>
            <a:r>
              <a:rPr lang="tr-TR" sz="2000" b="1" dirty="0" smtClean="0">
                <a:solidFill>
                  <a:schemeClr val="tx1"/>
                </a:solidFill>
              </a:rPr>
              <a:t>Problem durumu</a:t>
            </a:r>
          </a:p>
          <a:p>
            <a:r>
              <a:rPr lang="tr-TR" sz="2000" b="1" dirty="0" smtClean="0">
                <a:solidFill>
                  <a:schemeClr val="tx1"/>
                </a:solidFill>
              </a:rPr>
              <a:t>Probleme çözüm bulma çabası</a:t>
            </a:r>
          </a:p>
        </p:txBody>
      </p:sp>
      <p:sp>
        <p:nvSpPr>
          <p:cNvPr id="5" name="Sağ Ayraç 4"/>
          <p:cNvSpPr/>
          <p:nvPr/>
        </p:nvSpPr>
        <p:spPr>
          <a:xfrm>
            <a:off x="5524500" y="3473450"/>
            <a:ext cx="304800" cy="1206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6" name="Sağ Ok 5"/>
          <p:cNvSpPr/>
          <p:nvPr/>
        </p:nvSpPr>
        <p:spPr>
          <a:xfrm>
            <a:off x="6235700" y="3943350"/>
            <a:ext cx="609600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393036" y="3845867"/>
            <a:ext cx="2464611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KONU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5500" y="325340"/>
            <a:ext cx="10452100" cy="787400"/>
          </a:xfrm>
          <a:solidFill>
            <a:srgbClr val="660066"/>
          </a:solidFill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Araştırılacak Konunun </a:t>
            </a:r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tr-TR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elirlenmesi</a:t>
            </a:r>
            <a:endParaRPr lang="tr-TR" sz="2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57614"/>
              </p:ext>
            </p:extLst>
          </p:nvPr>
        </p:nvGraphicFramePr>
        <p:xfrm>
          <a:off x="894942" y="1459152"/>
          <a:ext cx="7354114" cy="504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5"/>
                <a:gridCol w="1887166"/>
                <a:gridCol w="3618693"/>
              </a:tblGrid>
              <a:tr h="933855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İlgi alanı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Literatür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Bilimsel</a:t>
                      </a:r>
                      <a:r>
                        <a:rPr lang="tr-TR" sz="2400" baseline="0" dirty="0" smtClean="0"/>
                        <a:t> toplantılar</a:t>
                      </a:r>
                    </a:p>
                    <a:p>
                      <a:r>
                        <a:rPr lang="tr-TR" sz="2400" baseline="0" dirty="0" smtClean="0"/>
                        <a:t>Akademik paylaşımlar</a:t>
                      </a:r>
                      <a:endParaRPr lang="tr-TR" sz="2400" dirty="0"/>
                    </a:p>
                  </a:txBody>
                  <a:tcPr/>
                </a:tc>
              </a:tr>
              <a:tr h="1303506">
                <a:tc gridSpan="3">
                  <a:txBody>
                    <a:bodyPr/>
                    <a:lstStyle/>
                    <a:p>
                      <a:endParaRPr lang="tr-TR" sz="2400" b="1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smtClean="0"/>
                        <a:t>Alanda</a:t>
                      </a:r>
                      <a:r>
                        <a:rPr lang="tr-TR" sz="2000" b="1" baseline="0" dirty="0" smtClean="0"/>
                        <a:t> daha önce yapılmış araştırmalar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Güncel eğilimlerin ortaya konulması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Çalışmalarda yapılan önerilerin gözden geçirilmesi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Uzman ve akran tartışmaları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Alandaki boşluk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Boşluğun doldurulmasına yönelik yapılabilecek katkılar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baseline="0" dirty="0" smtClean="0"/>
                        <a:t>Yapılabilecek yenilikler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tr-TR" sz="20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20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ağ Ok 7"/>
          <p:cNvSpPr/>
          <p:nvPr/>
        </p:nvSpPr>
        <p:spPr>
          <a:xfrm>
            <a:off x="8365786" y="3657602"/>
            <a:ext cx="933855" cy="739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792831"/>
              </p:ext>
            </p:extLst>
          </p:nvPr>
        </p:nvGraphicFramePr>
        <p:xfrm>
          <a:off x="9396922" y="3210130"/>
          <a:ext cx="2354094" cy="166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094"/>
              </a:tblGrid>
              <a:tr h="1664783">
                <a:tc>
                  <a:txBody>
                    <a:bodyPr/>
                    <a:lstStyle/>
                    <a:p>
                      <a:r>
                        <a:rPr lang="tr-TR" sz="3600" dirty="0" smtClean="0"/>
                        <a:t>Araştırma konusu</a:t>
                      </a:r>
                      <a:endParaRPr lang="tr-T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İçerik Yer Tutucus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190179"/>
              </p:ext>
            </p:extLst>
          </p:nvPr>
        </p:nvGraphicFramePr>
        <p:xfrm>
          <a:off x="1261696" y="1311519"/>
          <a:ext cx="9180513" cy="408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513"/>
              </a:tblGrid>
              <a:tr h="4081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Sınırlandırma nasıl yapılabilir?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Sınırlandırma neden gereklidir?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270000" y="1324708"/>
            <a:ext cx="9182100" cy="138499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tr-TR" sz="28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Araştırmanın Sınırlandırılması???</a:t>
            </a:r>
          </a:p>
          <a:p>
            <a:pPr algn="ctr"/>
            <a:endParaRPr lang="tr-TR" sz="2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Araştırma </a:t>
            </a:r>
            <a:r>
              <a:rPr lang="tr-TR" sz="2800" b="1" dirty="0" err="1"/>
              <a:t>P</a:t>
            </a:r>
            <a:r>
              <a:rPr lang="tr-TR" sz="2800" b="1" dirty="0" err="1" smtClean="0"/>
              <a:t>roplemi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16200"/>
            <a:ext cx="8825659" cy="3416300"/>
          </a:xfrm>
        </p:spPr>
        <p:txBody>
          <a:bodyPr>
            <a:normAutofit/>
          </a:bodyPr>
          <a:lstStyle/>
          <a:p>
            <a:pPr algn="just">
              <a:buFont typeface="Symbol"/>
              <a:buChar char=""/>
              <a:tabLst>
                <a:tab pos="457200" algn="l"/>
              </a:tabLst>
            </a:pPr>
            <a:r>
              <a:rPr lang="tr-TR" sz="2400" b="1" dirty="0" smtClean="0">
                <a:solidFill>
                  <a:schemeClr val="tx1"/>
                </a:solidFill>
              </a:rPr>
              <a:t>Yapılabilir, sınırları belli </a:t>
            </a:r>
            <a:endParaRPr lang="tr-TR" sz="2400" b="1" dirty="0">
              <a:solidFill>
                <a:schemeClr val="tx1"/>
              </a:solidFill>
            </a:endParaRPr>
          </a:p>
          <a:p>
            <a:pPr algn="just">
              <a:buFont typeface="Symbol"/>
              <a:buChar char=""/>
              <a:tabLst>
                <a:tab pos="457200" algn="l"/>
              </a:tabLst>
            </a:pPr>
            <a:r>
              <a:rPr lang="tr-TR" sz="2400" b="1" dirty="0" smtClean="0">
                <a:solidFill>
                  <a:schemeClr val="tx1"/>
                </a:solidFill>
              </a:rPr>
              <a:t>Faydalı</a:t>
            </a:r>
            <a:endParaRPr lang="tr-TR" sz="2400" b="1" dirty="0">
              <a:solidFill>
                <a:schemeClr val="tx1"/>
              </a:solidFill>
            </a:endParaRP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tr-TR" sz="2400" b="1" dirty="0" smtClean="0">
                <a:solidFill>
                  <a:schemeClr val="tx1"/>
                </a:solidFill>
              </a:rPr>
              <a:t>Özgün</a:t>
            </a: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tr-TR" sz="2400" b="1" dirty="0" smtClean="0">
                <a:solidFill>
                  <a:schemeClr val="tx1"/>
                </a:solidFill>
              </a:rPr>
              <a:t>Güncel</a:t>
            </a:r>
            <a:endParaRPr lang="tr-TR" sz="2400" b="1" dirty="0">
              <a:solidFill>
                <a:schemeClr val="tx1"/>
              </a:solidFill>
            </a:endParaRPr>
          </a:p>
          <a:p>
            <a:pPr lvl="0" algn="just">
              <a:buFont typeface="Symbol"/>
              <a:buChar char=""/>
              <a:tabLst>
                <a:tab pos="457200" algn="l"/>
              </a:tabLst>
            </a:pPr>
            <a:r>
              <a:rPr lang="tr-TR" sz="2400" b="1" dirty="0">
                <a:solidFill>
                  <a:schemeClr val="tx1"/>
                </a:solidFill>
              </a:rPr>
              <a:t>Araştırmaya </a:t>
            </a:r>
            <a:r>
              <a:rPr lang="tr-TR" sz="2400" b="1" dirty="0" smtClean="0">
                <a:solidFill>
                  <a:schemeClr val="tx1"/>
                </a:solidFill>
              </a:rPr>
              <a:t>uygun (etik)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1049"/>
              </p:ext>
            </p:extLst>
          </p:nvPr>
        </p:nvGraphicFramePr>
        <p:xfrm>
          <a:off x="1809750" y="1155700"/>
          <a:ext cx="857885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850"/>
              </a:tblGrid>
              <a:tr h="44450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Araştırma Problemi</a:t>
                      </a:r>
                      <a:endParaRPr kumimoji="0" lang="tr-T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tr-T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durumunun, araştırmada cevap aranacak  soruların ve bunların öneminin açık bir şekilde ortaya konulması </a:t>
                      </a: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çalışmaya ilgiyi olumlu yönde etkiler ve daha fazla okunmasını sağlar.</a:t>
                      </a:r>
                      <a:endParaRPr kumimoji="0" lang="tr-TR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03401" y="1014678"/>
            <a:ext cx="8585198" cy="800219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Araştırma Problemi</a:t>
            </a:r>
          </a:p>
          <a:p>
            <a:endParaRPr lang="tr-TR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6854" y="935568"/>
            <a:ext cx="8761413" cy="706964"/>
          </a:xfrm>
        </p:spPr>
        <p:txBody>
          <a:bodyPr/>
          <a:lstStyle/>
          <a:p>
            <a:r>
              <a:rPr lang="tr-TR" sz="2800" b="1" dirty="0" smtClean="0"/>
              <a:t>Literatür Taraması 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817846" cy="3738934"/>
          </a:xfrm>
        </p:spPr>
        <p:txBody>
          <a:bodyPr>
            <a:normAutofit/>
          </a:bodyPr>
          <a:lstStyle/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tr-TR" altLang="tr-TR" sz="24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Bilimsel araştırmalarda;</a:t>
            </a:r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tr-TR" altLang="tr-TR" sz="2400" b="1" kern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sz="24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Genellikle ilgi duyulan alandaki literatür incelemesi yoluyla veya diğer bazı yollarla araştırma konusu ve  bir problem durumu belirlenir.</a:t>
            </a:r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tr-TR" altLang="tr-TR" sz="24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tr-TR" altLang="tr-TR" sz="24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Literatür incelemesi </a:t>
            </a:r>
            <a:r>
              <a:rPr lang="tr-TR" altLang="tr-TR" sz="2400" b="1" kern="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ayrıntılandırılıp</a:t>
            </a:r>
            <a:r>
              <a:rPr lang="tr-TR" altLang="tr-TR" sz="24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güncel taramalar yapılarak problem gözden geçirilip araştırmanın hipotezleri ortaya konulur. </a:t>
            </a:r>
            <a:endParaRPr lang="tr-TR" altLang="tr-TR" sz="24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9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Literatür Taraması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49500"/>
            <a:ext cx="8825659" cy="3975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Literatür taraması, bilimsel bir alanda yayımlanmış ve çeşitli bilimsel toplantılar yoluyla bilim kamuoyu ile paylaşılmış çalışmaları kapsayan kaynakların incelenerek araştırma yapılacak konu ile ilgili eserlerin derlenmesidir. </a:t>
            </a:r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600" b="1" dirty="0" smtClean="0">
                <a:solidFill>
                  <a:schemeClr val="tx1"/>
                </a:solidFill>
              </a:rPr>
              <a:t>Literatür </a:t>
            </a:r>
            <a:r>
              <a:rPr lang="tr-TR" sz="2600" b="1" dirty="0">
                <a:solidFill>
                  <a:schemeClr val="tx1"/>
                </a:solidFill>
              </a:rPr>
              <a:t>taraması </a:t>
            </a:r>
            <a:r>
              <a:rPr lang="tr-TR" sz="2600" b="1" dirty="0">
                <a:solidFill>
                  <a:srgbClr val="FF0000"/>
                </a:solidFill>
              </a:rPr>
              <a:t>≠</a:t>
            </a:r>
            <a:r>
              <a:rPr lang="tr-TR" sz="2600" b="1" dirty="0">
                <a:solidFill>
                  <a:schemeClr val="tx1"/>
                </a:solidFill>
              </a:rPr>
              <a:t> </a:t>
            </a:r>
            <a:r>
              <a:rPr lang="tr-TR" sz="2600" b="1" dirty="0" smtClean="0">
                <a:solidFill>
                  <a:srgbClr val="0070C0"/>
                </a:solidFill>
              </a:rPr>
              <a:t>Google taraması</a:t>
            </a:r>
          </a:p>
          <a:p>
            <a:pPr marL="0" indent="0">
              <a:buNone/>
            </a:pPr>
            <a:endParaRPr lang="tr-TR" sz="2400" b="1" dirty="0" smtClean="0">
              <a:solidFill>
                <a:srgbClr val="0070C0"/>
              </a:solidFill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İnternetteki kaynakların önemli bir kısmı </a:t>
            </a:r>
            <a:r>
              <a:rPr lang="tr-TR" sz="2400" b="1" dirty="0">
                <a:solidFill>
                  <a:schemeClr val="tx1"/>
                </a:solidFill>
              </a:rPr>
              <a:t>güvenilir </a:t>
            </a:r>
            <a:r>
              <a:rPr lang="tr-TR" sz="2400" b="1" dirty="0" smtClean="0">
                <a:solidFill>
                  <a:schemeClr val="tx1"/>
                </a:solidFill>
              </a:rPr>
              <a:t>olmayabilir. Çok fazla bilgi kirliliği olabilmektedir. Bu durumun göz ardı edilmemesi gerekir. </a:t>
            </a:r>
            <a:endParaRPr lang="tr-T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Literatür Taraması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00" y="2222500"/>
            <a:ext cx="8824913" cy="42799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2060"/>
                </a:solidFill>
              </a:rPr>
              <a:t>K</a:t>
            </a:r>
            <a:r>
              <a:rPr lang="tr-TR" sz="2400" b="1" dirty="0" smtClean="0">
                <a:solidFill>
                  <a:srgbClr val="002060"/>
                </a:solidFill>
              </a:rPr>
              <a:t>aynaklar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/>
                </a:solidFill>
              </a:rPr>
              <a:t>Özgün kitaplar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/>
                </a:solidFill>
              </a:rPr>
              <a:t>Tezler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err="1" smtClean="0">
                <a:solidFill>
                  <a:schemeClr val="tx1"/>
                </a:solidFill>
              </a:rPr>
              <a:t>Handbook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/>
                </a:solidFill>
              </a:rPr>
              <a:t>Özgün makaleler</a:t>
            </a:r>
            <a:endParaRPr lang="tr-TR" sz="24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/>
                </a:solidFill>
              </a:rPr>
              <a:t>Derleme türü makaleler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Sağ Ayraç 3"/>
          <p:cNvSpPr/>
          <p:nvPr/>
        </p:nvSpPr>
        <p:spPr>
          <a:xfrm>
            <a:off x="6111234" y="5225701"/>
            <a:ext cx="45719" cy="7664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918325" y="5378101"/>
            <a:ext cx="1730375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Dergiler</a:t>
            </a:r>
            <a:endParaRPr lang="tr-TR" sz="2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Literatür Taraması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273300"/>
            <a:ext cx="9563846" cy="4305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2060"/>
                </a:solidFill>
              </a:rPr>
              <a:t>İndeksler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Science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Citation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Index (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SCI) </a:t>
            </a:r>
            <a:endParaRPr lang="tr-TR" sz="2200" b="1" kern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b="1" kern="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Social</a:t>
            </a: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Sciences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Citation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Index (SSCI)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Arts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&amp; </a:t>
            </a: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Humanities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tr-TR" sz="2200" b="1" kern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Citation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Index (AHCI) 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Eğitim </a:t>
            </a:r>
            <a:r>
              <a:rPr lang="tr-TR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ile ilgili alan </a:t>
            </a:r>
            <a:r>
              <a:rPr lang="tr-TR" sz="2200" b="1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indeksleri</a:t>
            </a:r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dirty="0"/>
              <a:t>ISI </a:t>
            </a:r>
            <a:r>
              <a:rPr lang="tr-TR" sz="2200" dirty="0" err="1"/>
              <a:t>Database’e</a:t>
            </a:r>
            <a:r>
              <a:rPr lang="tr-TR" sz="2200" dirty="0"/>
              <a:t> giren tüm indeksler </a:t>
            </a:r>
            <a:endParaRPr lang="tr-TR" sz="2200" dirty="0" smtClean="0"/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dirty="0" err="1" smtClean="0"/>
              <a:t>Australian</a:t>
            </a:r>
            <a:r>
              <a:rPr lang="tr-TR" sz="2200" dirty="0" smtClean="0"/>
              <a:t> </a:t>
            </a:r>
            <a:r>
              <a:rPr lang="tr-TR" sz="2200" dirty="0" err="1"/>
              <a:t>Education</a:t>
            </a:r>
            <a:r>
              <a:rPr lang="tr-TR" sz="2200" dirty="0"/>
              <a:t> Index </a:t>
            </a:r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dirty="0" smtClean="0"/>
              <a:t>British </a:t>
            </a:r>
            <a:r>
              <a:rPr lang="tr-TR" sz="2200" dirty="0" err="1"/>
              <a:t>Education</a:t>
            </a:r>
            <a:r>
              <a:rPr lang="tr-TR" sz="2200" dirty="0"/>
              <a:t> Index </a:t>
            </a:r>
            <a:endParaRPr lang="tr-TR" sz="2200" dirty="0" smtClean="0"/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dirty="0" err="1" smtClean="0"/>
              <a:t>Journals</a:t>
            </a:r>
            <a:r>
              <a:rPr lang="tr-TR" sz="2200" dirty="0" smtClean="0"/>
              <a:t> </a:t>
            </a:r>
            <a:r>
              <a:rPr lang="tr-TR" sz="2200" dirty="0" err="1"/>
              <a:t>Indexed</a:t>
            </a:r>
            <a:r>
              <a:rPr lang="tr-TR" sz="2200" dirty="0"/>
              <a:t> in </a:t>
            </a:r>
            <a:r>
              <a:rPr lang="tr-TR" sz="2200" dirty="0" err="1"/>
              <a:t>Eric</a:t>
            </a:r>
            <a:r>
              <a:rPr lang="tr-TR" sz="2200" dirty="0"/>
              <a:t> </a:t>
            </a:r>
            <a:endParaRPr lang="tr-TR" sz="2200" dirty="0" smtClean="0"/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200" dirty="0" smtClean="0"/>
              <a:t>Full </a:t>
            </a:r>
            <a:r>
              <a:rPr lang="tr-TR" sz="2200" dirty="0" err="1"/>
              <a:t>Text</a:t>
            </a:r>
            <a:r>
              <a:rPr lang="tr-TR" sz="2200" dirty="0"/>
              <a:t> (</a:t>
            </a:r>
            <a:r>
              <a:rPr lang="tr-TR" sz="2200" dirty="0" err="1"/>
              <a:t>H.W.Wilson</a:t>
            </a:r>
            <a:r>
              <a:rPr lang="tr-TR" sz="2200" dirty="0"/>
              <a:t>) Database </a:t>
            </a:r>
            <a:r>
              <a:rPr lang="tr-TR" sz="2200" dirty="0" err="1"/>
              <a:t>Covarage</a:t>
            </a:r>
            <a:r>
              <a:rPr lang="tr-TR" sz="2200" dirty="0"/>
              <a:t> </a:t>
            </a:r>
            <a:r>
              <a:rPr lang="tr-TR" sz="2200" dirty="0" err="1"/>
              <a:t>List</a:t>
            </a:r>
            <a:r>
              <a:rPr lang="tr-TR" sz="2200" dirty="0"/>
              <a:t> </a:t>
            </a:r>
            <a:endParaRPr lang="tr-TR" sz="20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2254" y="973668"/>
            <a:ext cx="8761413" cy="706964"/>
          </a:xfrm>
        </p:spPr>
        <p:txBody>
          <a:bodyPr/>
          <a:lstStyle/>
          <a:p>
            <a:r>
              <a:rPr lang="tr-TR" sz="2800" b="1" dirty="0" smtClean="0"/>
              <a:t>TÜBİTAK Proje Formlarındaki Ana Başlıklar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299855"/>
            <a:ext cx="8825659" cy="3990109"/>
          </a:xfrm>
        </p:spPr>
        <p:txBody>
          <a:bodyPr>
            <a:normAutofit/>
          </a:bodyPr>
          <a:lstStyle/>
          <a:p>
            <a:endParaRPr lang="tr-T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46571"/>
              </p:ext>
            </p:extLst>
          </p:nvPr>
        </p:nvGraphicFramePr>
        <p:xfrm>
          <a:off x="368300" y="2222500"/>
          <a:ext cx="115951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8300"/>
                <a:gridCol w="4876800"/>
              </a:tblGrid>
              <a:tr h="441960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Başlık, Proje Özeti, Project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Summary</a:t>
                      </a:r>
                      <a:endParaRPr kumimoji="0" lang="tr-T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Amaç ve Hedefler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45F3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Konu, Kapsam ve Literatür Özeti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Özgün Değer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Yöntem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 Yönetimi, Ekip ve Araştırma Olanakları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Yaygın Etki</a:t>
                      </a:r>
                      <a:endParaRPr kumimoji="0" lang="tr-T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Başlık, Proje Özeti, Project </a:t>
                      </a:r>
                      <a:r>
                        <a:rPr kumimoji="0" lang="tr-T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Summary</a:t>
                      </a:r>
                      <a:endParaRPr kumimoji="0" lang="tr-TR" sz="2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Özgün Değer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Yöntem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 Yönetimi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B31166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tr-TR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Yaygın Etki</a:t>
                      </a:r>
                      <a:endParaRPr kumimoji="0" lang="tr-TR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8086725" y="2267737"/>
            <a:ext cx="4003675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Literatür taraması ve analizi</a:t>
            </a:r>
            <a:endParaRPr lang="tr-TR" sz="2400" b="1" dirty="0">
              <a:solidFill>
                <a:prstClr val="whit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8" y="50800"/>
            <a:ext cx="7619797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16" y="957451"/>
            <a:ext cx="8761413" cy="706964"/>
          </a:xfrm>
        </p:spPr>
        <p:txBody>
          <a:bodyPr/>
          <a:lstStyle/>
          <a:p>
            <a:r>
              <a:rPr lang="tr-TR" sz="2800" b="1" dirty="0" smtClean="0"/>
              <a:t>Literatür Özeti</a:t>
            </a:r>
            <a:endParaRPr lang="tr-TR" sz="2800" b="1" dirty="0"/>
          </a:p>
        </p:txBody>
      </p:sp>
      <p:sp>
        <p:nvSpPr>
          <p:cNvPr id="6" name="Dikdörtgen 5"/>
          <p:cNvSpPr/>
          <p:nvPr/>
        </p:nvSpPr>
        <p:spPr>
          <a:xfrm>
            <a:off x="825500" y="2579792"/>
            <a:ext cx="10553699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Literatür analizi ile alanın geçmişi ve gelişimi sunulmalı</a:t>
            </a:r>
          </a:p>
          <a:p>
            <a:pPr marL="342900" lvl="0" indent="-3429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Güncel yayınlardaki bilgiler ortaya konulmalı</a:t>
            </a:r>
          </a:p>
          <a:p>
            <a:pPr marL="342900" lvl="0" indent="-3429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Literatürde </a:t>
            </a:r>
            <a:r>
              <a:rPr lang="tr-TR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birbiriyle </a:t>
            </a: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uyumlu olan </a:t>
            </a:r>
            <a:r>
              <a:rPr lang="tr-TR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veya </a:t>
            </a: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çelişen bilgilere yer verilmeli</a:t>
            </a:r>
          </a:p>
          <a:p>
            <a:pPr marL="342900" lvl="0" indent="-3429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Alanda gelinen nokta ve alandaki boşluk/eksiklik mutlaka belirlenmeli</a:t>
            </a:r>
            <a:endParaRPr lang="tr-TR" sz="2400" b="1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91440" lvl="0" indent="-9144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-9144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endParaRPr lang="tr-TR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Literatür Özeti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154" y="2603499"/>
            <a:ext cx="11136923" cy="3891085"/>
          </a:xfrm>
        </p:spPr>
        <p:txBody>
          <a:bodyPr>
            <a:normAutofit/>
          </a:bodyPr>
          <a:lstStyle/>
          <a:p>
            <a:pPr defTabSz="9144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Ö</a:t>
            </a: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zeti </a:t>
            </a:r>
            <a:r>
              <a:rPr lang="tr-TR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ham </a:t>
            </a: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bir liste </a:t>
            </a:r>
            <a:r>
              <a:rPr lang="tr-TR" sz="2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biçiminde </a:t>
            </a: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olmamalı, analiz yapılmalı</a:t>
            </a:r>
          </a:p>
          <a:p>
            <a:pPr defTabSz="9144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Çalışmanın literatüre ortaya konulan boşluğun doldurulmasına nasıl bir katkı sunacağı açıklanmalı</a:t>
            </a:r>
          </a:p>
          <a:p>
            <a:pPr defTabSz="9144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Literatür özeti ve analizi yapılırken kullanılan kaynakların niteliğine önem verilmeli</a:t>
            </a:r>
            <a:endParaRPr lang="tr-TR" sz="2400" b="1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None/>
            </a:pPr>
            <a:endParaRPr lang="tr-TR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0" indent="-91440" defTabSz="914400">
              <a:lnSpc>
                <a:spcPct val="150000"/>
              </a:lnSpc>
              <a:spcBef>
                <a:spcPts val="420"/>
              </a:spcBef>
              <a:spcAft>
                <a:spcPts val="42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endParaRPr lang="tr-TR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4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Literatür Özeti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603500"/>
            <a:ext cx="10855569" cy="3924300"/>
          </a:xfrm>
        </p:spPr>
        <p:txBody>
          <a:bodyPr/>
          <a:lstStyle/>
          <a:p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Literatür özetinin yazımında </a:t>
            </a:r>
            <a:r>
              <a:rPr lang="tr-TR" sz="2400" b="1" dirty="0" smtClean="0">
                <a:solidFill>
                  <a:srgbClr val="00B0F0"/>
                </a:solidFill>
              </a:rPr>
              <a:t>4N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tr-TR" sz="2400" b="1" dirty="0" smtClean="0">
                <a:solidFill>
                  <a:srgbClr val="FF0000"/>
                </a:solidFill>
              </a:rPr>
              <a:t>1N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tr-TR" sz="2400" b="1" dirty="0" smtClean="0">
                <a:solidFill>
                  <a:srgbClr val="002060"/>
                </a:solidFill>
              </a:rPr>
              <a:t>1K</a:t>
            </a:r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 kuralı dikkate alınmalıdır.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2060"/>
                </a:solidFill>
              </a:rPr>
              <a:t>KİM?     </a:t>
            </a:r>
            <a:r>
              <a:rPr lang="tr-TR" sz="2400" b="1" dirty="0" smtClean="0">
                <a:solidFill>
                  <a:schemeClr val="tx1"/>
                </a:solidFill>
              </a:rPr>
              <a:t>Araştırmayı kim yapmış?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B0F0"/>
                </a:solidFill>
              </a:rPr>
              <a:t>NE ZAMAN?   </a:t>
            </a:r>
            <a:r>
              <a:rPr lang="tr-TR" sz="2400" b="1" dirty="0" smtClean="0">
                <a:solidFill>
                  <a:schemeClr val="tx1"/>
                </a:solidFill>
              </a:rPr>
              <a:t>Araştırma ne zaman yapılmış?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B0F0"/>
                </a:solidFill>
              </a:rPr>
              <a:t>NİÇİN?   </a:t>
            </a:r>
            <a:r>
              <a:rPr lang="tr-TR" sz="2400" b="1" dirty="0" smtClean="0">
                <a:solidFill>
                  <a:schemeClr val="tx1"/>
                </a:solidFill>
              </a:rPr>
              <a:t>Araştırma hangi problemi çözmek için yapılmış?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B0F0"/>
                </a:solidFill>
              </a:rPr>
              <a:t>NASIL?   </a:t>
            </a:r>
            <a:r>
              <a:rPr lang="tr-TR" sz="2400" b="1" dirty="0" smtClean="0">
                <a:solidFill>
                  <a:schemeClr val="tx1"/>
                </a:solidFill>
              </a:rPr>
              <a:t>Araştırma nasıl yapılmış? Yöntemi nedir?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00B0F0"/>
                </a:solidFill>
              </a:rPr>
              <a:t>NE?    </a:t>
            </a:r>
            <a:r>
              <a:rPr lang="tr-TR" sz="2400" b="1" dirty="0" smtClean="0">
                <a:solidFill>
                  <a:schemeClr val="tx1"/>
                </a:solidFill>
              </a:rPr>
              <a:t>Araştırmanın sonucunda ne bulunmuş?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srgbClr val="FF0000"/>
                </a:solidFill>
              </a:rPr>
              <a:t>NE EKSİK? </a:t>
            </a:r>
            <a:r>
              <a:rPr lang="tr-TR" sz="2400" b="1" dirty="0" smtClean="0">
                <a:solidFill>
                  <a:schemeClr val="tx1"/>
                </a:solidFill>
              </a:rPr>
              <a:t>Boşluğa işaret etme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7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954" y="787400"/>
            <a:ext cx="8761413" cy="1016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EBEBEB"/>
                </a:solidFill>
              </a:rPr>
              <a:t>İyi Literatür Taraması ve Kötü Literatür Taraması Arasındaki </a:t>
            </a:r>
            <a:r>
              <a:rPr lang="tr-TR" sz="2800" b="1" dirty="0" smtClean="0">
                <a:solidFill>
                  <a:srgbClr val="EBEBEB"/>
                </a:solidFill>
              </a:rPr>
              <a:t>Farklar (1)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682311"/>
              </p:ext>
            </p:extLst>
          </p:nvPr>
        </p:nvGraphicFramePr>
        <p:xfrm>
          <a:off x="545290" y="2731035"/>
          <a:ext cx="11201400" cy="350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650"/>
                <a:gridCol w="6509750"/>
              </a:tblGrid>
              <a:tr h="54610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İyi Literatür Taraması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Kötü Literatür Taraması</a:t>
                      </a:r>
                      <a:endParaRPr lang="tr-TR" sz="2000" dirty="0"/>
                    </a:p>
                  </a:txBody>
                  <a:tcPr/>
                </a:tc>
              </a:tr>
              <a:tr h="976091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Belirlenmiş temalar etrafında düzenlenir. 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Net odaklanmalar söz konusu değildir. </a:t>
                      </a:r>
                    </a:p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Metin dağınıktır.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3518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Araştırma soruları ile ilgili nitelikli temel çalışmalar ilişkilendirilerek sunulur. 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Nitelik ve </a:t>
                      </a:r>
                      <a:r>
                        <a:rPr lang="tr-TR" sz="20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ilişkililiğe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dikkat edilmez.</a:t>
                      </a:r>
                    </a:p>
                  </a:txBody>
                  <a:tcPr marL="68580" marR="68580" marT="0" marB="0"/>
                </a:tc>
              </a:tr>
              <a:tr h="976091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Nitelikli ve temel araştırmaların önemi vurgulanır. 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Çalışmaların önemi vurgulanmadan araştırma bulguları basitçe özetlenir.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154954" y="914400"/>
            <a:ext cx="8761413" cy="1016000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rgbClr val="EBEBEB"/>
                </a:solidFill>
              </a:rPr>
              <a:t>İyi Literatür Taraması ve Kötü Literatür Taraması Arasındaki </a:t>
            </a:r>
            <a:r>
              <a:rPr lang="tr-TR" sz="2800" b="1" dirty="0" smtClean="0">
                <a:solidFill>
                  <a:srgbClr val="EBEBEB"/>
                </a:solidFill>
              </a:rPr>
              <a:t>Farklar (2)</a:t>
            </a:r>
            <a:endParaRPr lang="tr-TR" b="1" dirty="0"/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98797"/>
              </p:ext>
            </p:extLst>
          </p:nvPr>
        </p:nvGraphicFramePr>
        <p:xfrm>
          <a:off x="584200" y="2517030"/>
          <a:ext cx="11201400" cy="382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102"/>
                <a:gridCol w="6474298"/>
              </a:tblGrid>
              <a:tr h="577929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İyi Literatür Taraması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Kötü Literatür Taraması</a:t>
                      </a:r>
                      <a:endParaRPr lang="tr-TR" sz="2000" dirty="0"/>
                    </a:p>
                  </a:txBody>
                  <a:tcPr/>
                </a:tc>
              </a:tr>
              <a:tr h="1032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Farklı görüşler irdelenerek sonraki çalışmalara ışık tutulur. 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Farklı görüşlere çok fazla yer verilmez sonraki çalışmalar açısından yol gösterici değildir.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81508"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Tutarlı ve sistematik olarak düzenlenir. Bu nedenle okunmaya değer bir çalışmadır.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Sistematik ve tutarlı değildir. Dağınıklığı nedeniyle okumayı sıkıcı ve mantıksız kılar. 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32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Belirli bir kronolojiye göre araştırmaların bulguları betimlenir.</a:t>
                      </a:r>
                      <a:endParaRPr lang="tr-TR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Kronoloji göz önünde bulundurulmaz ve dönemler birbiriyle karıştırılır. </a:t>
                      </a:r>
                      <a:endParaRPr lang="tr-TR" sz="2000" b="1" kern="1200" noProof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509156" y="500743"/>
            <a:ext cx="11201398" cy="1328057"/>
          </a:xfrm>
        </p:spPr>
        <p:txBody>
          <a:bodyPr/>
          <a:lstStyle/>
          <a:p>
            <a:r>
              <a:rPr lang="tr-TR" sz="2800" b="1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 bütünlüğü ve  anlaşılırlığın sağlanabilmesi için…</a:t>
            </a:r>
            <a:endParaRPr lang="tr-TR" sz="28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43370" y="2311487"/>
            <a:ext cx="11297540" cy="417821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tr-TR" sz="2400" b="1" dirty="0" smtClean="0">
              <a:solidFill>
                <a:srgbClr val="003366"/>
              </a:solidFill>
            </a:endParaRPr>
          </a:p>
          <a:p>
            <a:pPr marL="0" indent="0" eaLnBrk="1" hangingPunct="1">
              <a:buNone/>
            </a:pPr>
            <a:r>
              <a:rPr lang="tr-TR" sz="2400" b="1" dirty="0" smtClean="0">
                <a:solidFill>
                  <a:srgbClr val="003366"/>
                </a:solidFill>
              </a:rPr>
              <a:t>Dil </a:t>
            </a:r>
            <a:r>
              <a:rPr lang="tr-TR" sz="2400" b="1" dirty="0">
                <a:solidFill>
                  <a:srgbClr val="003366"/>
                </a:solidFill>
              </a:rPr>
              <a:t>etkin </a:t>
            </a:r>
            <a:r>
              <a:rPr lang="tr-TR" sz="2400" b="1" dirty="0" smtClean="0">
                <a:solidFill>
                  <a:srgbClr val="003366"/>
                </a:solidFill>
              </a:rPr>
              <a:t>bir şekilde kullanılmalı</a:t>
            </a:r>
            <a:endParaRPr lang="tr-TR" sz="24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3366"/>
                </a:solidFill>
              </a:rPr>
              <a:t>Kısa ve anlamlı cümleler tercih edilmeli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3366"/>
                </a:solidFill>
              </a:rPr>
              <a:t>Tekrar tekrar gözden geçirilerek iyileştirilmeli</a:t>
            </a:r>
            <a:endParaRPr lang="tr-TR" sz="2400" dirty="0">
              <a:solidFill>
                <a:srgbClr val="003366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3366"/>
                </a:solidFill>
              </a:rPr>
              <a:t>Akran görüşü ve düzeltmesi  önemsenmeli</a:t>
            </a:r>
            <a:endParaRPr lang="tr-TR" sz="2400" dirty="0">
              <a:solidFill>
                <a:srgbClr val="003366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3366"/>
                </a:solidFill>
              </a:rPr>
              <a:t>Gerekiyorsa dil ve anlatım için profesyonel destek alınmalı</a:t>
            </a:r>
            <a:endParaRPr lang="tr-TR" sz="2400" dirty="0" smtClean="0">
              <a:solidFill>
                <a:srgbClr val="CC3300"/>
              </a:solidFill>
            </a:endParaRPr>
          </a:p>
          <a:p>
            <a:pPr marL="457200" lvl="1" indent="0" eaLnBrk="1" hangingPunct="1">
              <a:buNone/>
            </a:pPr>
            <a:endParaRPr lang="tr-TR" sz="2400" dirty="0" smtClean="0">
              <a:solidFill>
                <a:srgbClr val="003366"/>
              </a:solidFill>
            </a:endParaRPr>
          </a:p>
          <a:p>
            <a:pPr lvl="1" algn="ctr" eaLnBrk="1" hangingPunct="1">
              <a:buFont typeface="Wingdings" pitchFamily="2" charset="2"/>
              <a:buChar char="Ø"/>
            </a:pPr>
            <a:endParaRPr lang="tr-TR" sz="2400" dirty="0">
              <a:solidFill>
                <a:srgbClr val="003366"/>
              </a:solidFill>
            </a:endParaRPr>
          </a:p>
          <a:p>
            <a:pPr lvl="1" algn="ctr" eaLnBrk="1" hangingPunct="1">
              <a:buFont typeface="Wingdings" pitchFamily="2" charset="2"/>
              <a:buChar char="Ø"/>
            </a:pPr>
            <a:endParaRPr lang="tr-TR" sz="2400" dirty="0">
              <a:solidFill>
                <a:srgbClr val="003366"/>
              </a:solidFill>
            </a:endParaRPr>
          </a:p>
          <a:p>
            <a:pPr marL="457200" lvl="1" indent="0" eaLnBrk="1" hangingPunct="1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2267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2031" cy="706964"/>
          </a:xfrm>
        </p:spPr>
        <p:txBody>
          <a:bodyPr/>
          <a:lstStyle/>
          <a:p>
            <a:r>
              <a:rPr lang="tr-TR" sz="2800" b="1" dirty="0" smtClean="0"/>
              <a:t>Dikkat edilmesi gereken diğer hususlar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Yazmaya yeterince zaman ayırılmalıdır.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Ben, biz gibi özneler kullanılmamalıdır.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Pasif cümleler kullanılmalıdır.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Konu dağıtılmamalıdır.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002060"/>
                </a:solidFill>
              </a:rPr>
              <a:t>İddialı ifadelerden kaçınılmalıdır.</a:t>
            </a:r>
            <a:endParaRPr lang="tr-T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039815"/>
            <a:ext cx="8825659" cy="3979985"/>
          </a:xfrm>
        </p:spPr>
        <p:txBody>
          <a:bodyPr>
            <a:normAutofit fontScale="92500"/>
          </a:bodyPr>
          <a:lstStyle/>
          <a:p>
            <a:pPr marL="906780" lvl="0" indent="-457200" algn="just" defTabSz="914400" eaLnBrk="0" fontAlgn="base" hangingPunct="0">
              <a:spcBef>
                <a:spcPct val="20000"/>
              </a:spcBef>
              <a:buClrTx/>
              <a:buSzTx/>
              <a:buFontTx/>
              <a:buAutoNum type="arabicPeriod"/>
            </a:pPr>
            <a:endParaRPr lang="tr-TR" sz="2200" kern="0" dirty="0" smtClean="0">
              <a:solidFill>
                <a:srgbClr val="18388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lvl="0" indent="0" defTabSz="914400" eaLnBrk="0" fontAlgn="base" hangingPunct="0">
              <a:spcBef>
                <a:spcPct val="20000"/>
              </a:spcBef>
              <a:buClrTx/>
              <a:buSzTx/>
              <a:buNone/>
            </a:pPr>
            <a:r>
              <a:rPr lang="tr-TR" sz="2800" b="1" kern="0" dirty="0" smtClean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Konu, kapsam ve literatür bölümü özetle</a:t>
            </a:r>
            <a:r>
              <a:rPr lang="tr-TR" sz="2200" kern="0" dirty="0" smtClean="0">
                <a:solidFill>
                  <a:srgbClr val="183883"/>
                </a:solidFill>
                <a:ea typeface="Times New Roman" panose="02020603050405020304" pitchFamily="18" charset="0"/>
              </a:rPr>
              <a:t>;</a:t>
            </a:r>
          </a:p>
          <a:p>
            <a:pPr marL="449580" lvl="0" indent="0" defTabSz="914400" eaLnBrk="0" fontAlgn="base" hangingPunct="0">
              <a:spcBef>
                <a:spcPct val="20000"/>
              </a:spcBef>
              <a:buClrTx/>
              <a:buSzTx/>
              <a:buNone/>
            </a:pPr>
            <a:endParaRPr lang="tr-TR" sz="2200" kern="0" dirty="0">
              <a:solidFill>
                <a:srgbClr val="183883"/>
              </a:solidFill>
              <a:ea typeface="Times New Roman" panose="02020603050405020304" pitchFamily="18" charset="0"/>
            </a:endParaRPr>
          </a:p>
          <a:p>
            <a:pPr marL="792480" lvl="0" defTabSz="914400" eaLnBrk="0" fontAlgn="base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tr-TR" sz="2400" b="1" kern="0" dirty="0" smtClean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İlgi çekici nitelikte yazılmalıdır.</a:t>
            </a:r>
          </a:p>
          <a:p>
            <a:pPr marL="792480" defTabSz="914400" eaLnBrk="0" fontAlgn="base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tr-TR" sz="2400" b="1" kern="0" dirty="0" smtClean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Alandaki boşluğu ve buna dayalı olarak da problem durumunu ortaya koymalıdır.</a:t>
            </a:r>
            <a:endParaRPr lang="tr-TR" sz="2400" b="1" kern="0" dirty="0">
              <a:solidFill>
                <a:srgbClr val="183883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92480" defTabSz="914400" eaLnBrk="0" fontAlgn="base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tr-TR" sz="2400" b="1" kern="0" dirty="0" smtClean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Çalışmanın, </a:t>
            </a:r>
            <a:r>
              <a:rPr lang="tr-TR" sz="2400" b="1" kern="0" dirty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literatürdeki yerini </a:t>
            </a:r>
            <a:r>
              <a:rPr lang="tr-TR" sz="2400" b="1" kern="0" dirty="0" smtClean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literatüre katkısını ortaya </a:t>
            </a:r>
            <a:r>
              <a:rPr lang="tr-TR" sz="2400" b="1" kern="0" dirty="0">
                <a:solidFill>
                  <a:srgbClr val="18388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koymalıdır.</a:t>
            </a:r>
          </a:p>
        </p:txBody>
      </p:sp>
    </p:spTree>
    <p:extLst>
      <p:ext uri="{BB962C8B-B14F-4D97-AF65-F5344CB8AC3E}">
        <p14:creationId xmlns:p14="http://schemas.microsoft.com/office/powerpoint/2010/main" val="36476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Yararlanılan bazı kaynaklar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13064" y="2467994"/>
            <a:ext cx="11978936" cy="39239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0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Celik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E., </a:t>
            </a:r>
            <a:r>
              <a:rPr lang="en-US" sz="1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Gedik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N., </a:t>
            </a:r>
            <a:r>
              <a:rPr lang="en-US" sz="1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Karaman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G., </a:t>
            </a:r>
            <a:r>
              <a:rPr lang="en-US" sz="1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Demirel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T., &amp; </a:t>
            </a:r>
            <a:r>
              <a:rPr lang="en-US" sz="1000" b="1" u="sng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Göktaş</a:t>
            </a:r>
            <a:r>
              <a:rPr lang="en-US" sz="10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Y.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(2014). Mistakes </a:t>
            </a:r>
            <a:r>
              <a:rPr lang="en-US" sz="1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encountered 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manuscripts on education and their effects on journal rejections. </a:t>
            </a:r>
            <a:r>
              <a:rPr lang="en-US" sz="10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Scientometrics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98(3),1837-1853. 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en-US" sz="1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link.springer.com/article/10.1007/s11192-013-1137-y</a:t>
            </a:r>
            <a:endParaRPr lang="tr-TR" sz="1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Bahçekapılı, E., Bahçekapılı, T., Fiş-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Erümit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S., Göktaş, Y., &amp;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Sözbilir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 (2013). Eğitim teknolojisi araştırmalarında problemlerin belirlenme süreci [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affecting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 </a:t>
            </a:r>
            <a:r>
              <a:rPr lang="tr-TR" sz="1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</a:t>
            </a:r>
            <a:r>
              <a:rPr lang="tr-TR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r>
              <a:rPr lang="tr-TR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tr-TR" sz="1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Theory</a:t>
            </a:r>
            <a:r>
              <a:rPr lang="tr-TR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tr-TR" sz="1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</a:t>
            </a:r>
            <a:r>
              <a:rPr lang="tr-TR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13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(4), 2317-2335. </a:t>
            </a:r>
            <a:r>
              <a:rPr lang="tr-TR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http://www.edam.com.tr/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kuyeb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pdf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/tr/0f26231704b7339c975027b31bd9adf4lirtr.pdf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Topu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B.,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Baydaş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Ö., Turan, Z., &amp; Göktaş, Y. (2013). Öğretim teknolojisi araştırmalarında geçerlik ve güvenirlik önlemleri [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reliability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validity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instructional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 Çukurova Üniversitesi Eğitim Fakültesi Dergisi, 42(1), 110-126. 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http://bote.cukurova.edu.tr/efdergi/index.php/efdergi/article/view/V42N1S10/V42_N1_010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Dr.Türker</a:t>
            </a:r>
            <a:r>
              <a:rPr lang="en-US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Ş,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Bilimsel</a:t>
            </a:r>
            <a:r>
              <a:rPr lang="en-US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ş</a:t>
            </a:r>
            <a:r>
              <a:rPr lang="en-US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ı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rma</a:t>
            </a:r>
            <a:r>
              <a:rPr lang="en-US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Ödevi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ı</a:t>
            </a:r>
            <a:r>
              <a:rPr lang="en-US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ı</a:t>
            </a:r>
            <a:r>
              <a:rPr lang="en-US" sz="1000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rlan</a:t>
            </a:r>
            <a:r>
              <a:rPr lang="tr-TR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ı</a:t>
            </a:r>
            <a:r>
              <a:rPr lang="en-US" sz="10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0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tr-TR" sz="1000" u="sng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tr-TR" sz="1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Reeves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 C. </a:t>
            </a:r>
            <a:r>
              <a:rPr lang="tr-TR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(1999). </a:t>
            </a:r>
            <a:r>
              <a:rPr lang="tr-TR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Literatür Taraması ve Kötü Literatür Taraması Arasındaki Farklar</a:t>
            </a:r>
            <a:r>
              <a:rPr lang="tr-TR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10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https://www.tubitak.gov.tr/tr/destekler/akademik/ulusal-destek-programlari/1001/icerik-basvuru-formlari</a:t>
            </a:r>
            <a:endParaRPr lang="tr-TR" sz="1000" dirty="0" smtClean="0">
              <a:latin typeface="Calibri"/>
              <a:ea typeface="Calibri"/>
              <a:cs typeface="Times New Roman"/>
            </a:endParaRPr>
          </a:p>
          <a:p>
            <a:endParaRPr lang="tr-TR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Projelerde Değerlendirme </a:t>
            </a:r>
            <a:endParaRPr lang="tr-TR" sz="2800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49011"/>
              </p:ext>
            </p:extLst>
          </p:nvPr>
        </p:nvGraphicFramePr>
        <p:xfrm>
          <a:off x="3517900" y="2565399"/>
          <a:ext cx="4660900" cy="352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0"/>
              </a:tblGrid>
              <a:tr h="8763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Özgün değer</a:t>
                      </a:r>
                    </a:p>
                  </a:txBody>
                  <a:tcPr anchor="ctr"/>
                </a:tc>
              </a:tr>
              <a:tr h="8067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Yöntem</a:t>
                      </a:r>
                    </a:p>
                  </a:txBody>
                  <a:tcPr anchor="ctr"/>
                </a:tc>
              </a:tr>
              <a:tr h="8327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 yönetimi</a:t>
                      </a:r>
                    </a:p>
                  </a:txBody>
                  <a:tcPr anchor="ctr"/>
                </a:tc>
              </a:tr>
              <a:tr h="100936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Yaygın etki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9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1124" y="1689100"/>
            <a:ext cx="10407150" cy="2082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KONU, KAPSAM VE LİTERATÜR </a:t>
            </a:r>
            <a:b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ÖZETİ</a:t>
            </a:r>
            <a:endParaRPr lang="tr-T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rgbClr val="EBEBEB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Konu, Kapsam ve Literatür Özeti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2235200"/>
            <a:ext cx="11531600" cy="4940300"/>
          </a:xfrm>
        </p:spPr>
        <p:txBody>
          <a:bodyPr>
            <a:normAutofit/>
          </a:bodyPr>
          <a:lstStyle/>
          <a:p>
            <a:pPr marL="457200" algn="just">
              <a:lnSpc>
                <a:spcPct val="115000"/>
              </a:lnSpc>
            </a:pPr>
            <a:r>
              <a:rPr lang="tr-TR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Proje önerisinde ele alınan konunun kapsamı ve sınırları, </a:t>
            </a:r>
            <a:r>
              <a:rPr lang="tr-TR" sz="20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projenin araştırma sorusu veya problemi </a:t>
            </a:r>
            <a:r>
              <a:rPr lang="tr-TR" sz="2000" dirty="0">
                <a:solidFill>
                  <a:srgbClr val="002060"/>
                </a:solidFill>
                <a:latin typeface="Arial"/>
                <a:ea typeface="Calibri"/>
                <a:cs typeface="Times New Roman"/>
              </a:rPr>
              <a:t>açık bir şekilde ortaya konulmalı ve </a:t>
            </a:r>
            <a:r>
              <a:rPr lang="tr-TR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İlgili bilim/teknoloji alan(</a:t>
            </a:r>
            <a:r>
              <a:rPr lang="tr-TR" sz="2000" dirty="0" err="1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lar</a:t>
            </a:r>
            <a:r>
              <a:rPr lang="tr-TR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)</a:t>
            </a:r>
            <a:r>
              <a:rPr lang="tr-TR" sz="2000" dirty="0" err="1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ındaki</a:t>
            </a:r>
            <a:r>
              <a:rPr lang="tr-TR" sz="20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 literatür taraması ve değerlendirilmesi yapılarak proje konusunun literatürdeki önemi, arka planı, bugün gelinen durum, yaşanan sorunlar, eksiklikler, doldurulması gereken boşluklar vb. hususlar açık ve net bir şekilde ortaya konulmalıdır. </a:t>
            </a:r>
            <a:endParaRPr lang="tr-TR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</a:pP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Literatür değerlendirmesi yapılırken </a:t>
            </a:r>
            <a:r>
              <a:rPr lang="tr-TR" sz="2000" u="sng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ham bir literatür listesi değil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, ilgili literatürün özet halinde bir analizi sunulmalıdır. Referanslar </a:t>
            </a:r>
            <a:r>
              <a:rPr lang="tr-TR" sz="2000" u="sng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  <a:hlinkClick r:id="rId2"/>
              </a:rPr>
              <a:t>http://www.tubitak.gov.tr/ardeb-kaynakca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Times New Roman"/>
              </a:rPr>
              <a:t> sayfasındaki açıklamalara uygun olarak EK-1’de verilmelidir.</a:t>
            </a:r>
            <a:endParaRPr lang="tr-TR" sz="20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tr-TR" dirty="0" smtClean="0"/>
              <a:t>           </a:t>
            </a:r>
          </a:p>
          <a:p>
            <a:pPr marL="0" indent="0" algn="r">
              <a:buNone/>
            </a:pP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TÜBİTAK Proje Öneri </a:t>
            </a:r>
            <a:r>
              <a:rPr lang="tr-TR" b="1" dirty="0">
                <a:solidFill>
                  <a:schemeClr val="accent1"/>
                </a:solidFill>
              </a:rPr>
              <a:t>F</a:t>
            </a:r>
            <a:r>
              <a:rPr lang="tr-TR" b="1" dirty="0" smtClean="0">
                <a:solidFill>
                  <a:schemeClr val="accent1"/>
                </a:solidFill>
              </a:rPr>
              <a:t>ormu</a:t>
            </a:r>
            <a:endParaRPr lang="tr-T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Bu yönergeye göre; </a:t>
            </a:r>
            <a:r>
              <a:rPr lang="tr-TR" sz="2800" dirty="0" smtClean="0">
                <a:solidFill>
                  <a:srgbClr val="0070C0"/>
                </a:solidFill>
              </a:rPr>
              <a:t>Konu, Kapsam ve Literatür Özeti </a:t>
            </a:r>
            <a:r>
              <a:rPr lang="tr-TR" sz="2800" dirty="0" smtClean="0">
                <a:solidFill>
                  <a:schemeClr val="tx1"/>
                </a:solidFill>
              </a:rPr>
              <a:t>bölümünün ana fikri ya da amacı sizce ne olabilir?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Bölümdeki Amaç(</a:t>
            </a:r>
            <a:r>
              <a:rPr lang="tr-TR" dirty="0" err="1" smtClean="0"/>
              <a:t>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Araştırma soruları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Literatürdeki boşluk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Çalışma, boşluğu nasıl dolduracak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18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1454" y="783168"/>
            <a:ext cx="6998446" cy="706964"/>
          </a:xfrm>
        </p:spPr>
        <p:txBody>
          <a:bodyPr/>
          <a:lstStyle/>
          <a:p>
            <a:r>
              <a:rPr lang="tr-TR" sz="2800" b="1" dirty="0">
                <a:solidFill>
                  <a:srgbClr val="EBEBEB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Konu, Kapsam ve Literatür Özeti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2399026" y="4016374"/>
            <a:ext cx="52074" cy="11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2703826" y="3960811"/>
            <a:ext cx="52074" cy="11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88186"/>
              </p:ext>
            </p:extLst>
          </p:nvPr>
        </p:nvGraphicFramePr>
        <p:xfrm>
          <a:off x="939800" y="2451368"/>
          <a:ext cx="10350500" cy="389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183"/>
                <a:gridCol w="8309317"/>
              </a:tblGrid>
              <a:tr h="1086229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smtClean="0"/>
                        <a:t>Konu</a:t>
                      </a:r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/>
                        <a:t>Konuya</a:t>
                      </a:r>
                      <a:r>
                        <a:rPr lang="tr-TR" sz="2000" baseline="0" dirty="0" smtClean="0"/>
                        <a:t> yönelik</a:t>
                      </a:r>
                      <a:r>
                        <a:rPr lang="tr-TR" sz="2000" dirty="0" smtClean="0"/>
                        <a:t> açıklamalarla konunun tanıtılıp</a:t>
                      </a:r>
                      <a:r>
                        <a:rPr lang="tr-TR" sz="2000" baseline="0" dirty="0" smtClean="0"/>
                        <a:t> öneminin ortaya konulması</a:t>
                      </a:r>
                      <a:r>
                        <a:rPr lang="tr-TR" sz="2000" dirty="0" smtClean="0"/>
                        <a:t>, kuramsal arka planın değerlendirilmesi </a:t>
                      </a:r>
                      <a:endParaRPr lang="tr-TR" sz="2000" dirty="0"/>
                    </a:p>
                  </a:txBody>
                  <a:tcPr anchor="ctr"/>
                </a:tc>
              </a:tr>
              <a:tr h="1053289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smtClean="0"/>
                        <a:t>Kapsam</a:t>
                      </a:r>
                      <a:endParaRPr lang="tr-T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Amaç</a:t>
                      </a:r>
                      <a:r>
                        <a:rPr lang="tr-TR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 yöntem ile uyumlu bir şekilde araştırmanın</a:t>
                      </a:r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sınırlarının çizilmesi – Araştırma</a:t>
                      </a:r>
                      <a:r>
                        <a:rPr lang="tr-TR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soruları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51547">
                <a:tc>
                  <a:txBody>
                    <a:bodyPr/>
                    <a:lstStyle/>
                    <a:p>
                      <a:pPr algn="l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Literatür Özeti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Konu ile ilgili yapılmış olan çalışmaların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analizi ve değerlendirilmesi (çalışmanın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 literatürdeki yeri, alandaki  eksiklikler ve boşluk, alandaki boşluğun doldurulmasına yönelik olarak sunulan çalışmanın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katkıları)</a:t>
                      </a:r>
                      <a:endParaRPr lang="tr-TR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97079"/>
              </p:ext>
            </p:extLst>
          </p:nvPr>
        </p:nvGraphicFramePr>
        <p:xfrm>
          <a:off x="1557401" y="508000"/>
          <a:ext cx="8020050" cy="574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050"/>
              </a:tblGrid>
              <a:tr h="574040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44342" y="1282700"/>
            <a:ext cx="337820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Araştırma konusu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312667" y="4678063"/>
            <a:ext cx="337820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Araştırma problemi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4709668" y="1854200"/>
            <a:ext cx="242316" cy="27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244342" y="2260600"/>
            <a:ext cx="3378200" cy="830997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Araştırmanın kapsamı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4740910" y="3216891"/>
            <a:ext cx="242316" cy="27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44342" y="3660273"/>
            <a:ext cx="337820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Literatür özeti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740910" y="4245591"/>
            <a:ext cx="242316" cy="27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7607300" y="1384300"/>
            <a:ext cx="50800" cy="372556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7736078" y="1104900"/>
            <a:ext cx="140792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819516" y="4908896"/>
            <a:ext cx="133718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Özel</a:t>
            </a:r>
            <a:endParaRPr lang="tr-TR" sz="24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3245" y="1003300"/>
            <a:ext cx="11576627" cy="5689600"/>
          </a:xfrm>
        </p:spPr>
        <p:txBody>
          <a:bodyPr/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0070C0"/>
                </a:solidFill>
              </a:rPr>
              <a:t>BAŞLIK: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sz="2200" dirty="0" smtClean="0">
                <a:solidFill>
                  <a:srgbClr val="0070C0"/>
                </a:solidFill>
              </a:rPr>
              <a:t>5E ÖĞRENME MODELİNİN X KONUSUNUN ÖĞRETİMİNDEKİ ETKİLİLİĞİNİN İNCELENMESİ</a:t>
            </a:r>
            <a:endParaRPr lang="tr-T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Öğrenme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Yapılandırmacı</a:t>
            </a:r>
            <a:r>
              <a:rPr lang="tr-TR" b="1" dirty="0" smtClean="0">
                <a:solidFill>
                  <a:srgbClr val="FF0000"/>
                </a:solidFill>
              </a:rPr>
              <a:t> Öğrenme Teorisi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Aktif Öğrenme Yöntemleri, Önemi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5E Öğrenme Modeli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5E Öğrenme Modelinin X konusunun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ö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ğretimine uygulanmasına yönelik açıklamalar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5E Öğrenme Modeli öğrencilerin X konusundaki akademik başarılarını nasıl etkiler?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>
                <a:solidFill>
                  <a:prstClr val="black"/>
                </a:solidFill>
              </a:rPr>
              <a:t>5E Öğrenme </a:t>
            </a:r>
            <a:r>
              <a:rPr lang="tr-TR" b="1" dirty="0" smtClean="0">
                <a:solidFill>
                  <a:prstClr val="black"/>
                </a:solidFill>
              </a:rPr>
              <a:t>Modeli </a:t>
            </a:r>
            <a:r>
              <a:rPr lang="tr-TR" b="1" dirty="0">
                <a:solidFill>
                  <a:prstClr val="black"/>
                </a:solidFill>
              </a:rPr>
              <a:t>öğrencilerin </a:t>
            </a:r>
            <a:r>
              <a:rPr lang="tr-TR" b="1" dirty="0" smtClean="0">
                <a:solidFill>
                  <a:prstClr val="black"/>
                </a:solidFill>
              </a:rPr>
              <a:t>derse karşı tutumlarını nasıl etkiler?</a:t>
            </a:r>
            <a:endParaRPr lang="tr-TR" b="1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                                                              Literatür Özeti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6165850" y="1752600"/>
            <a:ext cx="92709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6755509" y="1892300"/>
            <a:ext cx="3443482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solidFill>
                  <a:srgbClr val="0070C0"/>
                </a:solidFill>
              </a:rPr>
              <a:t>Konu (Kuramsal çerçeve) 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6755509" y="3422650"/>
            <a:ext cx="3443482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>
                <a:solidFill>
                  <a:srgbClr val="0070C0"/>
                </a:solidFill>
              </a:rPr>
              <a:t>Kapsam 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6210300" y="3314700"/>
            <a:ext cx="45719" cy="1181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Ayraç 10"/>
          <p:cNvSpPr/>
          <p:nvPr/>
        </p:nvSpPr>
        <p:spPr>
          <a:xfrm>
            <a:off x="9804400" y="49530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140950" y="4940300"/>
            <a:ext cx="153035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solidFill>
                  <a:srgbClr val="0070C0"/>
                </a:solidFill>
              </a:rPr>
              <a:t>Araştırma soruları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17" name="Aşağı Ok 16"/>
          <p:cNvSpPr/>
          <p:nvPr/>
        </p:nvSpPr>
        <p:spPr>
          <a:xfrm>
            <a:off x="4724399" y="5778500"/>
            <a:ext cx="91567" cy="286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 flipV="1">
            <a:off x="4876799" y="5778500"/>
            <a:ext cx="91567" cy="286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Unvan 1"/>
          <p:cNvSpPr txBox="1">
            <a:spLocks/>
          </p:cNvSpPr>
          <p:nvPr/>
        </p:nvSpPr>
        <p:spPr bwMode="gray">
          <a:xfrm>
            <a:off x="393700" y="63500"/>
            <a:ext cx="11049000" cy="787400"/>
          </a:xfrm>
          <a:prstGeom prst="rect">
            <a:avLst/>
          </a:prstGeom>
          <a:solidFill>
            <a:srgbClr val="66006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 smtClean="0">
                <a:solidFill>
                  <a:sysClr val="window" lastClr="FFFF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Örnek Durum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4576</TotalTime>
  <Words>1020</Words>
  <Application>Microsoft Office PowerPoint</Application>
  <PresentationFormat>Özel</PresentationFormat>
  <Paragraphs>219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İyon Toplantı Odası</vt:lpstr>
      <vt:lpstr>HDOfficeLightV0</vt:lpstr>
      <vt:lpstr>2_İyon Toplantı Odası</vt:lpstr>
      <vt:lpstr>1_İyon Toplantı Odası</vt:lpstr>
      <vt:lpstr>ATATÜRK ÜNİVERSİTESİ  PROJE GELİŞTİRME VE KOORDİNASYON OFİSİ </vt:lpstr>
      <vt:lpstr>TÜBİTAK Proje Formlarındaki Ana Başlıklar</vt:lpstr>
      <vt:lpstr>Projelerde Değerlendirme </vt:lpstr>
      <vt:lpstr>Konu, Kapsam ve Literatür Özeti</vt:lpstr>
      <vt:lpstr>PowerPoint Sunusu</vt:lpstr>
      <vt:lpstr>Bölümdeki Amaç(lar)</vt:lpstr>
      <vt:lpstr>Konu, Kapsam ve Literatür Özeti</vt:lpstr>
      <vt:lpstr>PowerPoint Sunusu</vt:lpstr>
      <vt:lpstr>PowerPoint Sunusu</vt:lpstr>
      <vt:lpstr>PowerPoint Sunusu</vt:lpstr>
      <vt:lpstr>Araştırma Konusu</vt:lpstr>
      <vt:lpstr>Araştırılacak Konunun Belirlenmesi</vt:lpstr>
      <vt:lpstr>PowerPoint Sunusu</vt:lpstr>
      <vt:lpstr>Araştırma Proplemi</vt:lpstr>
      <vt:lpstr>PowerPoint Sunusu</vt:lpstr>
      <vt:lpstr>Literatür Taraması </vt:lpstr>
      <vt:lpstr>Literatür Taraması</vt:lpstr>
      <vt:lpstr>Literatür Taraması</vt:lpstr>
      <vt:lpstr>Literatür Taraması</vt:lpstr>
      <vt:lpstr>PowerPoint Sunusu</vt:lpstr>
      <vt:lpstr>Literatür Özeti</vt:lpstr>
      <vt:lpstr>Literatür Özeti</vt:lpstr>
      <vt:lpstr>Literatür Özeti</vt:lpstr>
      <vt:lpstr>İyi Literatür Taraması ve Kötü Literatür Taraması Arasındaki Farklar (1)</vt:lpstr>
      <vt:lpstr>İyi Literatür Taraması ve Kötü Literatür Taraması Arasındaki Farklar (2)</vt:lpstr>
      <vt:lpstr>Anlam bütünlüğü ve  anlaşılırlığın sağlanabilmesi için…</vt:lpstr>
      <vt:lpstr>Dikkat edilmesi gereken diğer hususlar</vt:lpstr>
      <vt:lpstr>PowerPoint Sunusu</vt:lpstr>
      <vt:lpstr>Yararlanılan bazı kaynaklar</vt:lpstr>
      <vt:lpstr>KONU, KAPSAM VE LİTERATÜR  ÖZETİ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MAKALELERİNDE KARŞILAŞILAN HATALAR VE  BUNLARIN REDDEDİLMEYE ETKİLERİ</dc:title>
  <dc:creator>Turgay DEMİREL</dc:creator>
  <cp:lastModifiedBy>hakem</cp:lastModifiedBy>
  <cp:revision>370</cp:revision>
  <dcterms:created xsi:type="dcterms:W3CDTF">2014-07-24T13:14:01Z</dcterms:created>
  <dcterms:modified xsi:type="dcterms:W3CDTF">2021-01-06T11:51:18Z</dcterms:modified>
</cp:coreProperties>
</file>